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  <p:sldMasterId id="2147483661" r:id="rId2"/>
  </p:sldMasterIdLst>
  <p:notesMasterIdLst>
    <p:notesMasterId r:id="rId35"/>
  </p:notesMasterIdLst>
  <p:sldIdLst>
    <p:sldId id="256" r:id="rId3"/>
    <p:sldId id="258" r:id="rId4"/>
    <p:sldId id="259" r:id="rId5"/>
    <p:sldId id="287" r:id="rId6"/>
    <p:sldId id="282" r:id="rId7"/>
    <p:sldId id="297" r:id="rId8"/>
    <p:sldId id="298" r:id="rId9"/>
    <p:sldId id="299" r:id="rId10"/>
    <p:sldId id="300" r:id="rId11"/>
    <p:sldId id="301" r:id="rId12"/>
    <p:sldId id="267" r:id="rId13"/>
    <p:sldId id="262" r:id="rId14"/>
    <p:sldId id="302" r:id="rId15"/>
    <p:sldId id="265" r:id="rId16"/>
    <p:sldId id="303" r:id="rId17"/>
    <p:sldId id="316" r:id="rId18"/>
    <p:sldId id="317" r:id="rId19"/>
    <p:sldId id="318" r:id="rId20"/>
    <p:sldId id="320" r:id="rId21"/>
    <p:sldId id="319" r:id="rId22"/>
    <p:sldId id="321" r:id="rId23"/>
    <p:sldId id="307" r:id="rId24"/>
    <p:sldId id="308" r:id="rId25"/>
    <p:sldId id="309" r:id="rId26"/>
    <p:sldId id="310" r:id="rId27"/>
    <p:sldId id="324" r:id="rId28"/>
    <p:sldId id="325" r:id="rId29"/>
    <p:sldId id="326" r:id="rId30"/>
    <p:sldId id="284" r:id="rId31"/>
    <p:sldId id="328" r:id="rId32"/>
    <p:sldId id="285" r:id="rId33"/>
    <p:sldId id="311" r:id="rId3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Lato" panose="020F0502020204030203" pitchFamily="34" charset="77"/>
      <p:regular r:id="rId40"/>
      <p:bold r:id="rId41"/>
      <p:italic r:id="rId42"/>
      <p:boldItalic r:id="rId43"/>
    </p:embeddedFont>
    <p:embeddedFont>
      <p:font typeface="Oswald" pitchFamily="2" charset="77"/>
      <p:regular r:id="rId44"/>
      <p:bold r:id="rId45"/>
    </p:embeddedFont>
    <p:embeddedFont>
      <p:font typeface="Source Sans Pro" panose="020B0503030403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94702"/>
  </p:normalViewPr>
  <p:slideViewPr>
    <p:cSldViewPr snapToGrid="0" snapToObjects="1">
      <p:cViewPr varScale="1">
        <p:scale>
          <a:sx n="189" d="100"/>
          <a:sy n="189" d="100"/>
        </p:scale>
        <p:origin x="18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027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871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0557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499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4734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910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654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9772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7219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102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8419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5488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47424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cd566ac1d1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cd566ac1d1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4672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cd566ac1d1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cd566ac1d1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d566ac1d1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d566ac1d1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cd566ac1d1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cd566ac1d1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408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371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cd566ac1d1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cd566ac1d1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863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5283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All graph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104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9363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912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9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039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7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525297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gRcZK0jRq_GusskbYgupXoLXdZ-89Jcg/view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Email@sourabh.kumar.janghel@outlook.com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linkedin.com/in/sourabhkumarjanghe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"/>
          <p:cNvSpPr txBox="1">
            <a:spLocks noGrp="1"/>
          </p:cNvSpPr>
          <p:nvPr>
            <p:ph type="ctrTitle"/>
          </p:nvPr>
        </p:nvSpPr>
        <p:spPr>
          <a:xfrm>
            <a:off x="92440" y="3812241"/>
            <a:ext cx="8959120" cy="14186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IN" dirty="0"/>
              <a:t>BOB- MICROSOFT</a:t>
            </a:r>
            <a:br>
              <a:rPr lang="en-IN" dirty="0"/>
            </a:br>
            <a:r>
              <a:rPr lang="en-IN" dirty="0"/>
              <a:t>AUTOMATED CHEQUE PROCESSING</a:t>
            </a:r>
            <a:br>
              <a:rPr lang="en-IN" b="0" i="0" dirty="0">
                <a:solidFill>
                  <a:srgbClr val="D9D5D0"/>
                </a:solidFill>
                <a:effectLst/>
                <a:latin typeface="Lato" panose="020F0502020204030203" pitchFamily="34" charset="77"/>
              </a:rPr>
            </a:br>
            <a:br>
              <a:rPr lang="en-IN" b="0" dirty="0"/>
            </a:br>
            <a:endParaRPr lang="en-IN" b="0" dirty="0"/>
          </a:p>
        </p:txBody>
      </p:sp>
      <p:sp>
        <p:nvSpPr>
          <p:cNvPr id="3" name="Google Shape;464;p13">
            <a:extLst>
              <a:ext uri="{FF2B5EF4-FFF2-40B4-BE49-F238E27FC236}">
                <a16:creationId xmlns:a16="http://schemas.microsoft.com/office/drawing/2014/main" id="{C51FF617-4341-5A4A-9161-9D1A2209A24A}"/>
              </a:ext>
            </a:extLst>
          </p:cNvPr>
          <p:cNvSpPr txBox="1">
            <a:spLocks/>
          </p:cNvSpPr>
          <p:nvPr/>
        </p:nvSpPr>
        <p:spPr>
          <a:xfrm>
            <a:off x="6238959" y="4049899"/>
            <a:ext cx="5810082" cy="1572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en-IN" sz="2000" dirty="0">
                <a:solidFill>
                  <a:schemeClr val="tx1"/>
                </a:solidFill>
              </a:rPr>
              <a:t>Sourabh Kumar </a:t>
            </a:r>
            <a:r>
              <a:rPr lang="en-IN" sz="2000" dirty="0" err="1">
                <a:solidFill>
                  <a:schemeClr val="tx1"/>
                </a:solidFill>
              </a:rPr>
              <a:t>Janghel</a:t>
            </a:r>
            <a:endParaRPr lang="en-IN" sz="20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The algorithms / machine learning models that have been used in the Hackathon prototype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4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0503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"/>
          <p:cNvSpPr txBox="1">
            <a:spLocks noGrp="1"/>
          </p:cNvSpPr>
          <p:nvPr>
            <p:ph type="title"/>
          </p:nvPr>
        </p:nvSpPr>
        <p:spPr>
          <a:xfrm>
            <a:off x="1047750" y="0"/>
            <a:ext cx="69966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USED </a:t>
            </a:r>
            <a:r>
              <a:rPr lang="en-IN" dirty="0">
                <a:solidFill>
                  <a:schemeClr val="accent2"/>
                </a:solidFill>
              </a:rPr>
              <a:t>Algorithms</a:t>
            </a:r>
            <a:endParaRPr dirty="0"/>
          </a:p>
        </p:txBody>
      </p:sp>
      <p:grpSp>
        <p:nvGrpSpPr>
          <p:cNvPr id="556" name="Google Shape;556;p24"/>
          <p:cNvGrpSpPr/>
          <p:nvPr/>
        </p:nvGrpSpPr>
        <p:grpSpPr>
          <a:xfrm>
            <a:off x="2905041" y="740351"/>
            <a:ext cx="3139335" cy="3379946"/>
            <a:chOff x="2768474" y="949849"/>
            <a:chExt cx="2944752" cy="3170450"/>
          </a:xfrm>
        </p:grpSpPr>
        <p:sp>
          <p:nvSpPr>
            <p:cNvPr id="557" name="Google Shape;557;p24"/>
            <p:cNvSpPr/>
            <p:nvPr/>
          </p:nvSpPr>
          <p:spPr>
            <a:xfrm rot="5400000">
              <a:off x="2768474" y="949849"/>
              <a:ext cx="1706700" cy="1706700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24"/>
            <p:cNvSpPr/>
            <p:nvPr/>
          </p:nvSpPr>
          <p:spPr>
            <a:xfrm rot="5400000" flipH="1">
              <a:off x="3109874" y="2754999"/>
              <a:ext cx="1365300" cy="1365300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 rot="10800000">
              <a:off x="4573417" y="1713349"/>
              <a:ext cx="943200" cy="943200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 flipH="1">
              <a:off x="4573526" y="2754999"/>
              <a:ext cx="1139700" cy="1139700"/>
            </a:xfrm>
            <a:prstGeom prst="teardrop">
              <a:avLst>
                <a:gd name="adj" fmla="val 100000"/>
              </a:avLst>
            </a:prstGeom>
            <a:solidFill>
              <a:srgbClr val="283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2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6948C3-DF00-EB49-819E-73E2A9EFB815}"/>
              </a:ext>
            </a:extLst>
          </p:cNvPr>
          <p:cNvSpPr txBox="1"/>
          <p:nvPr/>
        </p:nvSpPr>
        <p:spPr>
          <a:xfrm>
            <a:off x="3093714" y="1138739"/>
            <a:ext cx="16651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err="1">
                <a:solidFill>
                  <a:schemeClr val="bg1"/>
                </a:solidFill>
              </a:rPr>
              <a:t>ImageHash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 err="1">
                <a:solidFill>
                  <a:schemeClr val="bg1"/>
                </a:solidFill>
              </a:rPr>
              <a:t>Yolo</a:t>
            </a:r>
            <a:r>
              <a:rPr lang="en-IN" sz="1600" dirty="0">
                <a:solidFill>
                  <a:schemeClr val="bg1"/>
                </a:solidFill>
              </a:rPr>
              <a:t> v5</a:t>
            </a:r>
          </a:p>
          <a:p>
            <a:r>
              <a:rPr lang="en-IN" sz="1600" dirty="0">
                <a:solidFill>
                  <a:schemeClr val="bg1"/>
                </a:solidFill>
              </a:rPr>
              <a:t>pdf2image</a:t>
            </a:r>
          </a:p>
          <a:p>
            <a:r>
              <a:rPr lang="en-IN" sz="1600" dirty="0">
                <a:solidFill>
                  <a:schemeClr val="bg1"/>
                </a:solidFill>
              </a:rPr>
              <a:t>signature-detect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C94974-8D7E-134F-962A-B21E206CA706}"/>
              </a:ext>
            </a:extLst>
          </p:cNvPr>
          <p:cNvSpPr txBox="1"/>
          <p:nvPr/>
        </p:nvSpPr>
        <p:spPr>
          <a:xfrm>
            <a:off x="4910833" y="2764453"/>
            <a:ext cx="1665102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 err="1">
                <a:solidFill>
                  <a:schemeClr val="bg1"/>
                </a:solidFill>
              </a:rPr>
              <a:t>numpy</a:t>
            </a:r>
            <a:r>
              <a:rPr lang="en-IN" sz="1050" dirty="0">
                <a:solidFill>
                  <a:schemeClr val="bg1"/>
                </a:solidFill>
              </a:rPr>
              <a:t> </a:t>
            </a:r>
          </a:p>
          <a:p>
            <a:r>
              <a:rPr lang="en-IN" sz="1050" dirty="0" err="1">
                <a:solidFill>
                  <a:schemeClr val="bg1"/>
                </a:solidFill>
              </a:rPr>
              <a:t>opencv</a:t>
            </a:r>
            <a:r>
              <a:rPr lang="en-IN" sz="1050" dirty="0">
                <a:solidFill>
                  <a:schemeClr val="bg1"/>
                </a:solidFill>
              </a:rPr>
              <a:t>-python </a:t>
            </a:r>
          </a:p>
          <a:p>
            <a:r>
              <a:rPr lang="en-IN" sz="1050" dirty="0">
                <a:solidFill>
                  <a:schemeClr val="bg1"/>
                </a:solidFill>
              </a:rPr>
              <a:t>Pillow </a:t>
            </a:r>
          </a:p>
          <a:p>
            <a:r>
              <a:rPr lang="en-IN" sz="1050" dirty="0" err="1">
                <a:solidFill>
                  <a:schemeClr val="bg1"/>
                </a:solidFill>
              </a:rPr>
              <a:t>imutils</a:t>
            </a:r>
            <a:endParaRPr lang="en-IN" sz="1050" dirty="0">
              <a:solidFill>
                <a:schemeClr val="bg1"/>
              </a:solidFill>
            </a:endParaRPr>
          </a:p>
          <a:p>
            <a:r>
              <a:rPr lang="en-IN" sz="1050" dirty="0" err="1">
                <a:solidFill>
                  <a:schemeClr val="bg1"/>
                </a:solidFill>
              </a:rPr>
              <a:t>tqdm</a:t>
            </a:r>
            <a:endParaRPr lang="en-IN" sz="105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C6E2C9-2DF0-E14B-B3A7-BC54E4DA8F30}"/>
              </a:ext>
            </a:extLst>
          </p:cNvPr>
          <p:cNvSpPr txBox="1"/>
          <p:nvPr/>
        </p:nvSpPr>
        <p:spPr>
          <a:xfrm>
            <a:off x="3357472" y="2963799"/>
            <a:ext cx="1553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solidFill>
                  <a:schemeClr val="bg1"/>
                </a:solidFill>
              </a:rPr>
              <a:t>azure-</a:t>
            </a:r>
            <a:r>
              <a:rPr lang="en-IN" sz="1000" dirty="0" err="1">
                <a:solidFill>
                  <a:schemeClr val="bg1"/>
                </a:solidFill>
              </a:rPr>
              <a:t>formrecognizer</a:t>
            </a:r>
            <a:endParaRPr lang="en-IN" sz="1000" dirty="0">
              <a:solidFill>
                <a:schemeClr val="bg1"/>
              </a:solidFill>
            </a:endParaRPr>
          </a:p>
          <a:p>
            <a:r>
              <a:rPr lang="en-IN" sz="1000" dirty="0">
                <a:solidFill>
                  <a:schemeClr val="bg1"/>
                </a:solidFill>
              </a:rPr>
              <a:t>azure-</a:t>
            </a:r>
            <a:r>
              <a:rPr lang="en-IN" sz="1000" dirty="0" err="1">
                <a:solidFill>
                  <a:schemeClr val="bg1"/>
                </a:solidFill>
              </a:rPr>
              <a:t>computervision</a:t>
            </a:r>
            <a:endParaRPr lang="en-IN" sz="1000" dirty="0">
              <a:solidFill>
                <a:schemeClr val="bg1"/>
              </a:solidFill>
            </a:endParaRPr>
          </a:p>
          <a:p>
            <a:r>
              <a:rPr lang="en-IN" sz="1000" dirty="0">
                <a:solidFill>
                  <a:schemeClr val="bg1"/>
                </a:solidFill>
              </a:rPr>
              <a:t>azure-translator</a:t>
            </a:r>
          </a:p>
          <a:p>
            <a:r>
              <a:rPr lang="en-IN" sz="1000" dirty="0">
                <a:solidFill>
                  <a:schemeClr val="bg1"/>
                </a:solidFill>
              </a:rPr>
              <a:t>azure-storage-blob </a:t>
            </a:r>
          </a:p>
          <a:p>
            <a:br>
              <a:rPr lang="en-IN" sz="1000" dirty="0">
                <a:solidFill>
                  <a:schemeClr val="bg1"/>
                </a:solidFill>
              </a:rPr>
            </a:br>
            <a:endParaRPr lang="en-IN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345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dirty="0"/>
              <a:t>Video Demo</a:t>
            </a:r>
            <a:endParaRPr sz="9000" dirty="0"/>
          </a:p>
        </p:txBody>
      </p:sp>
      <p:sp>
        <p:nvSpPr>
          <p:cNvPr id="507" name="Google Shape;507;p19"/>
          <p:cNvSpPr txBox="1">
            <a:spLocks noGrp="1"/>
          </p:cNvSpPr>
          <p:nvPr>
            <p:ph type="subTitle" idx="4294967295"/>
          </p:nvPr>
        </p:nvSpPr>
        <p:spPr>
          <a:xfrm>
            <a:off x="2169650" y="3182950"/>
            <a:ext cx="480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Please Find the Link of the video </a:t>
            </a:r>
            <a:r>
              <a:rPr lang="en" sz="1800" dirty="0">
                <a:hlinkClick r:id="rId3"/>
              </a:rPr>
              <a:t>here</a:t>
            </a:r>
            <a:r>
              <a:rPr lang="en" sz="1800" dirty="0"/>
              <a:t>.</a:t>
            </a:r>
            <a:endParaRPr sz="1800" dirty="0"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4146170" y="640688"/>
            <a:ext cx="1166508" cy="1166538"/>
            <a:chOff x="6654650" y="3665275"/>
            <a:chExt cx="409100" cy="409125"/>
          </a:xfrm>
        </p:grpSpPr>
        <p:sp>
          <p:nvSpPr>
            <p:cNvPr id="509" name="Google Shape;509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9"/>
          <p:cNvGrpSpPr/>
          <p:nvPr/>
        </p:nvGrpSpPr>
        <p:grpSpPr>
          <a:xfrm rot="1940693">
            <a:off x="3340903" y="1116018"/>
            <a:ext cx="587626" cy="587659"/>
            <a:chOff x="570875" y="4322250"/>
            <a:chExt cx="443300" cy="443325"/>
          </a:xfrm>
        </p:grpSpPr>
        <p:sp>
          <p:nvSpPr>
            <p:cNvPr id="512" name="Google Shape;512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19"/>
          <p:cNvSpPr/>
          <p:nvPr/>
        </p:nvSpPr>
        <p:spPr>
          <a:xfrm>
            <a:off x="3829676" y="64070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rot="1793658">
            <a:off x="5318500" y="1302383"/>
            <a:ext cx="225078" cy="2149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Test cases and corresponding processed output file(s) along with the output time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5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886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2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</a:rPr>
              <a:t>PICTURE</a:t>
            </a:r>
            <a:r>
              <a:rPr lang="en"/>
              <a:t> IS WORTH A THOUSAND WORDS</a:t>
            </a:r>
            <a:endParaRPr/>
          </a:p>
        </p:txBody>
      </p:sp>
      <p:sp>
        <p:nvSpPr>
          <p:cNvPr id="541" name="Google Shape;541;p22"/>
          <p:cNvSpPr txBox="1">
            <a:spLocks noGrp="1"/>
          </p:cNvSpPr>
          <p:nvPr>
            <p:ph type="body" idx="1"/>
          </p:nvPr>
        </p:nvSpPr>
        <p:spPr>
          <a:xfrm>
            <a:off x="442975" y="1641300"/>
            <a:ext cx="2580300" cy="24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image.</a:t>
            </a:r>
            <a:endParaRPr sz="1800"/>
          </a:p>
        </p:txBody>
      </p:sp>
      <p:pic>
        <p:nvPicPr>
          <p:cNvPr id="542" name="Google Shape;5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150" y="1493700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3" name="Google Shape;543;p22"/>
          <p:cNvSpPr txBox="1">
            <a:spLocks noGrp="1"/>
          </p:cNvSpPr>
          <p:nvPr>
            <p:ph type="body" idx="1"/>
          </p:nvPr>
        </p:nvSpPr>
        <p:spPr>
          <a:xfrm>
            <a:off x="6120725" y="1641300"/>
            <a:ext cx="2580300" cy="24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Namely making it possible to absorb large amounts of data quickly.</a:t>
            </a:r>
            <a:endParaRPr sz="1800"/>
          </a:p>
        </p:txBody>
      </p:sp>
      <p:sp>
        <p:nvSpPr>
          <p:cNvPr id="544" name="Google Shape;544;p2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44449" y="4695725"/>
            <a:ext cx="1481792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Upload</a:t>
            </a:r>
          </a:p>
          <a:p>
            <a:pPr marL="0" indent="0">
              <a:buNone/>
            </a:pPr>
            <a:endParaRPr sz="2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8BA2BB-B547-C440-99A9-9C30F94AAE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26241" y="1439465"/>
            <a:ext cx="7203306" cy="35454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44449" y="4695725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Optimization</a:t>
            </a:r>
          </a:p>
          <a:p>
            <a:pPr marL="0" indent="0">
              <a:buNone/>
            </a:pPr>
            <a:endParaRPr sz="2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5EE55-A83B-1F43-B6D8-91F255B822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33691" y="1649885"/>
            <a:ext cx="6608618" cy="325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92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0" y="5213533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Extraction</a:t>
            </a:r>
          </a:p>
          <a:p>
            <a:pPr marL="0" indent="0">
              <a:buNone/>
            </a:pPr>
            <a:endParaRPr lang="en-IN" sz="2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indent="0">
              <a:buNone/>
            </a:pPr>
            <a:endParaRPr sz="2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B3CF96-0685-B24D-9EA8-1F8CABF781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74776" y="1605603"/>
            <a:ext cx="6719455" cy="33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18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927" y="4619064"/>
            <a:ext cx="2074776" cy="5244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Translation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C3832-2955-154D-9706-C2C54FF9BD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67849" y="1686066"/>
            <a:ext cx="6772650" cy="333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45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Signature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EB02C-E9A9-084C-A3C6-333C4C4524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83625" y="1392638"/>
            <a:ext cx="7001955" cy="34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HELLO!</a:t>
            </a:r>
            <a:endParaRPr sz="1000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469359" y="2107263"/>
            <a:ext cx="6593700" cy="2270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Sourabh Kumar </a:t>
            </a:r>
            <a:r>
              <a:rPr lang="en" sz="3600" b="1" dirty="0" err="1"/>
              <a:t>Janghel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Presentation contains detailed representation of the POC submitted at </a:t>
            </a:r>
            <a:r>
              <a:rPr lang="en" dirty="0" err="1"/>
              <a:t>Techgig</a:t>
            </a:r>
            <a:r>
              <a:rPr lang="en" dirty="0"/>
              <a:t> for BOB Hackathon .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 </a:t>
            </a:r>
            <a:r>
              <a:rPr lang="en-IN" dirty="0"/>
              <a:t>s</a:t>
            </a:r>
            <a:r>
              <a:rPr lang="en" dirty="0" err="1"/>
              <a:t>ourabh.kumar.janghel@outlook.com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Masking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2206DE-1BE9-0D46-A7D4-43912EB491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81260" y="1557845"/>
            <a:ext cx="7036775" cy="346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84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DATA VIEW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834BF-6DCA-A747-9966-238A1E821B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51542" y="1560737"/>
            <a:ext cx="6976822" cy="343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516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 write-up on why your application /solution should be considered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6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7069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36"/>
          <p:cNvSpPr txBox="1">
            <a:spLocks noGrp="1"/>
          </p:cNvSpPr>
          <p:nvPr>
            <p:ph type="title"/>
          </p:nvPr>
        </p:nvSpPr>
        <p:spPr>
          <a:xfrm>
            <a:off x="1073700" y="83169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3200" dirty="0"/>
              <a:t>Why the solution should be considered?</a:t>
            </a:r>
            <a:endParaRPr sz="3200" dirty="0"/>
          </a:p>
        </p:txBody>
      </p:sp>
      <p:sp>
        <p:nvSpPr>
          <p:cNvPr id="727" name="Google Shape;727;p36"/>
          <p:cNvSpPr txBox="1">
            <a:spLocks noGrp="1"/>
          </p:cNvSpPr>
          <p:nvPr>
            <p:ph type="body" idx="1"/>
          </p:nvPr>
        </p:nvSpPr>
        <p:spPr>
          <a:xfrm>
            <a:off x="1241575" y="717918"/>
            <a:ext cx="7315200" cy="3196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28324A"/>
                </a:solidFill>
              </a:rPr>
              <a:t>The below points can be considered for my submission:</a:t>
            </a:r>
            <a:endParaRPr sz="1200" dirty="0">
              <a:solidFill>
                <a:srgbClr val="28324A"/>
              </a:solidFill>
            </a:endParaRP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US" sz="1200" dirty="0">
                <a:solidFill>
                  <a:srgbClr val="28324A"/>
                </a:solidFill>
              </a:rPr>
              <a:t>A UI added to make the process of processing cheque easier which can be integrated with downstream systems.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US" sz="1200" dirty="0">
                <a:solidFill>
                  <a:srgbClr val="28324A"/>
                </a:solidFill>
              </a:rPr>
              <a:t>Works well for Both Handwritten and Printed Images which contains noise.</a:t>
            </a:r>
          </a:p>
          <a:p>
            <a:pPr marL="247650" lvl="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Custom Processor Models to extract structured and unstructured text from the cheque(Azure Computer Vision OCR) without large datasets with good confidence.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Signature Identification and Verification using custom model and azure form recognizers with a custom YOLO v5 trained model on signature dataset with VGG vectors along with distance matching to verify signatures.</a:t>
            </a:r>
          </a:p>
          <a:p>
            <a:pPr marL="247650" lvl="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Azure Web Apps for hosting and running solution [Auto Scaling]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Azure language translation layer to detect and translate languages.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Masking of text from cheques to hide sensitive data after processing.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Azure Containers to store documents/images.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2400"/>
              <a:buChar char="◉"/>
            </a:pPr>
            <a:endParaRPr sz="1050" dirty="0">
              <a:solidFill>
                <a:srgbClr val="28324A"/>
              </a:solidFill>
            </a:endParaRPr>
          </a:p>
        </p:txBody>
      </p:sp>
      <p:sp>
        <p:nvSpPr>
          <p:cNvPr id="728" name="Google Shape;728;p3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Scaling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Ability to scale-up in enterprise grade environment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7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4418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"/>
          <p:cNvSpPr txBox="1">
            <a:spLocks noGrp="1"/>
          </p:cNvSpPr>
          <p:nvPr>
            <p:ph type="ctrTitle" idx="4294967295"/>
          </p:nvPr>
        </p:nvSpPr>
        <p:spPr>
          <a:xfrm>
            <a:off x="685800" y="698500"/>
            <a:ext cx="7772400" cy="3888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The Solution </a:t>
            </a:r>
            <a:r>
              <a:rPr lang="en" sz="1800" dirty="0">
                <a:solidFill>
                  <a:schemeClr val="accent2"/>
                </a:solidFill>
              </a:rPr>
              <a:t>Can be </a:t>
            </a:r>
            <a:r>
              <a:rPr lang="en" sz="1800" dirty="0" err="1">
                <a:solidFill>
                  <a:schemeClr val="accent2"/>
                </a:solidFill>
              </a:rPr>
              <a:t>dockerised</a:t>
            </a:r>
            <a:r>
              <a:rPr lang="en" sz="1800" dirty="0">
                <a:solidFill>
                  <a:schemeClr val="accent2"/>
                </a:solidFill>
              </a:rPr>
              <a:t> and deployed as a HTTP Azure function or a Web App in azure</a:t>
            </a:r>
            <a:endParaRPr sz="1800" dirty="0">
              <a:solidFill>
                <a:schemeClr val="accent2"/>
              </a:solidFill>
            </a:endParaRPr>
          </a:p>
        </p:txBody>
      </p:sp>
      <p:sp>
        <p:nvSpPr>
          <p:cNvPr id="607" name="Google Shape;607;p28"/>
          <p:cNvSpPr txBox="1">
            <a:spLocks noGrp="1"/>
          </p:cNvSpPr>
          <p:nvPr>
            <p:ph type="subTitle" idx="4294967295"/>
          </p:nvPr>
        </p:nvSpPr>
        <p:spPr>
          <a:xfrm>
            <a:off x="685800" y="1087391"/>
            <a:ext cx="7772400" cy="610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That’s a easy serverless way of running the solution on cloud</a:t>
            </a:r>
            <a:endParaRPr dirty="0"/>
          </a:p>
        </p:txBody>
      </p:sp>
      <p:sp>
        <p:nvSpPr>
          <p:cNvPr id="608" name="Google Shape;608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291292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100</a:t>
            </a:r>
            <a:r>
              <a:rPr lang="en" sz="4800" dirty="0">
                <a:solidFill>
                  <a:schemeClr val="accent2"/>
                </a:solidFill>
              </a:rPr>
              <a:t>% Scalable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09" name="Google Shape;609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902202"/>
            <a:ext cx="7772400" cy="549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 dirty="0"/>
              <a:t>Total success!</a:t>
            </a:r>
            <a:endParaRPr sz="2600" dirty="0"/>
          </a:p>
        </p:txBody>
      </p:sp>
      <p:sp>
        <p:nvSpPr>
          <p:cNvPr id="610" name="Google Shape;610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40293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AZURE </a:t>
            </a:r>
            <a:r>
              <a:rPr lang="en" sz="4800" dirty="0">
                <a:solidFill>
                  <a:schemeClr val="accent2"/>
                </a:solidFill>
              </a:rPr>
              <a:t>Functions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11" name="Google Shape;611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369664"/>
            <a:ext cx="7772400" cy="906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buFontTx/>
              <a:buChar char="-"/>
            </a:pPr>
            <a:r>
              <a:rPr lang="en-IN" sz="1200" dirty="0"/>
              <a:t>instances of the Functions host are dynamically added and removed based on the number of incoming events.</a:t>
            </a:r>
          </a:p>
          <a:p>
            <a:pPr marL="171450" indent="-171450" algn="just">
              <a:buFontTx/>
              <a:buChar char="-"/>
            </a:pPr>
            <a:r>
              <a:rPr lang="en-IN" sz="1200" dirty="0"/>
              <a:t>Automatically scales based on demand using pre-warmed workers, which run applications with no delay after being idle, runs on more powerful instances, and connects to virtual networks</a:t>
            </a:r>
          </a:p>
          <a:p>
            <a:pPr marL="171450" indent="-171450" algn="just">
              <a:buFontTx/>
              <a:buChar char="-"/>
            </a:pPr>
            <a:endParaRPr sz="1200" dirty="0"/>
          </a:p>
        </p:txBody>
      </p:sp>
      <p:sp>
        <p:nvSpPr>
          <p:cNvPr id="612" name="Google Shape;612;p2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Ability to deploy in any environment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7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6760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"/>
          <p:cNvSpPr txBox="1">
            <a:spLocks noGrp="1"/>
          </p:cNvSpPr>
          <p:nvPr>
            <p:ph type="ctrTitle" idx="4294967295"/>
          </p:nvPr>
        </p:nvSpPr>
        <p:spPr>
          <a:xfrm>
            <a:off x="685800" y="698500"/>
            <a:ext cx="7772400" cy="3888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The Solution </a:t>
            </a:r>
            <a:r>
              <a:rPr lang="en" sz="1800" dirty="0">
                <a:solidFill>
                  <a:schemeClr val="accent2"/>
                </a:solidFill>
              </a:rPr>
              <a:t>Can be </a:t>
            </a:r>
            <a:r>
              <a:rPr lang="en" sz="1800" dirty="0" err="1">
                <a:solidFill>
                  <a:schemeClr val="accent2"/>
                </a:solidFill>
              </a:rPr>
              <a:t>dockerised</a:t>
            </a:r>
            <a:r>
              <a:rPr lang="en" sz="1800" dirty="0">
                <a:solidFill>
                  <a:schemeClr val="accent2"/>
                </a:solidFill>
              </a:rPr>
              <a:t> and deployed in any hosting</a:t>
            </a:r>
            <a:endParaRPr sz="1800" dirty="0">
              <a:solidFill>
                <a:schemeClr val="accent2"/>
              </a:solidFill>
            </a:endParaRPr>
          </a:p>
        </p:txBody>
      </p:sp>
      <p:sp>
        <p:nvSpPr>
          <p:cNvPr id="607" name="Google Shape;607;p28"/>
          <p:cNvSpPr txBox="1">
            <a:spLocks noGrp="1"/>
          </p:cNvSpPr>
          <p:nvPr>
            <p:ph type="subTitle" idx="4294967295"/>
          </p:nvPr>
        </p:nvSpPr>
        <p:spPr>
          <a:xfrm>
            <a:off x="685800" y="1087391"/>
            <a:ext cx="7772400" cy="610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It can be hosted in both - </a:t>
            </a:r>
            <a:endParaRPr dirty="0"/>
          </a:p>
        </p:txBody>
      </p:sp>
      <p:sp>
        <p:nvSpPr>
          <p:cNvPr id="608" name="Google Shape;608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291292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100</a:t>
            </a:r>
            <a:r>
              <a:rPr lang="en" sz="4800" dirty="0">
                <a:solidFill>
                  <a:schemeClr val="accent2"/>
                </a:solidFill>
              </a:rPr>
              <a:t>% Portable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09" name="Google Shape;609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902202"/>
            <a:ext cx="7772400" cy="549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 dirty="0"/>
              <a:t>Total success!</a:t>
            </a:r>
            <a:endParaRPr sz="2600" dirty="0"/>
          </a:p>
        </p:txBody>
      </p:sp>
      <p:sp>
        <p:nvSpPr>
          <p:cNvPr id="610" name="Google Shape;610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40293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Cloud &amp; On-Premise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11" name="Google Shape;611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369664"/>
            <a:ext cx="7772400" cy="906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buFontTx/>
              <a:buChar char="-"/>
            </a:pPr>
            <a:r>
              <a:rPr lang="en-IN" sz="1200" dirty="0"/>
              <a:t>If we opt for an on-premise solution or a private cloud we will need to custom create the translation models and entity ex traction models.</a:t>
            </a:r>
          </a:p>
          <a:p>
            <a:pPr marL="171450" lvl="0" indent="-171450" algn="just">
              <a:buFontTx/>
              <a:buChar char="-"/>
            </a:pPr>
            <a:r>
              <a:rPr lang="en-IN" sz="1200" dirty="0"/>
              <a:t>For cloud if we shift to any cloud we can plug and play with the cloud offering services.</a:t>
            </a:r>
          </a:p>
        </p:txBody>
      </p:sp>
      <p:sp>
        <p:nvSpPr>
          <p:cNvPr id="612" name="Google Shape;612;p2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56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Efforts 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How does the prototyping timeline looks like?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7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44441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GANTT CHART</a:t>
            </a:r>
            <a:endParaRPr dirty="0"/>
          </a:p>
        </p:txBody>
      </p:sp>
      <p:sp>
        <p:nvSpPr>
          <p:cNvPr id="824" name="Google Shape;824;p4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aphicFrame>
        <p:nvGraphicFramePr>
          <p:cNvPr id="825" name="Google Shape;825;p41"/>
          <p:cNvGraphicFramePr/>
          <p:nvPr>
            <p:extLst>
              <p:ext uri="{D42A27DB-BD31-4B8C-83A1-F6EECF244321}">
                <p14:modId xmlns:p14="http://schemas.microsoft.com/office/powerpoint/2010/main" val="1014925950"/>
              </p:ext>
            </p:extLst>
          </p:nvPr>
        </p:nvGraphicFramePr>
        <p:xfrm>
          <a:off x="392525" y="1488281"/>
          <a:ext cx="8382600" cy="2628500"/>
        </p:xfrm>
        <a:graphic>
          <a:graphicData uri="http://schemas.openxmlformats.org/drawingml/2006/table">
            <a:tbl>
              <a:tblPr>
                <a:noFill/>
                <a:tableStyleId>{891A1956-3D7E-41C0-9DF7-105A978C6925}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6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Week 1</a:t>
                      </a:r>
                      <a:endParaRPr sz="800" b="1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Dash UI Task 1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Backend Coding Task 2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◆</a:t>
                      </a:r>
                      <a:endParaRPr sz="8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Storage Task 3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Integration Task 4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Testing Task 5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Deployment Task 6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Custom model Task 7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28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Demo Task 8</a:t>
                      </a:r>
                      <a:endParaRPr sz="800" dirty="0">
                        <a:solidFill>
                          <a:schemeClr val="dk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Of Solution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Description of what the Team has tried to build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</a:t>
            </a:r>
            <a:r>
              <a:rPr lang="en-IN" dirty="0"/>
              <a:t>a</a:t>
            </a:r>
            <a:r>
              <a:rPr lang="en" dirty="0" err="1"/>
              <a:t>rd</a:t>
            </a:r>
            <a:r>
              <a:rPr lang="en" dirty="0"/>
              <a:t> Questions &amp; Post </a:t>
            </a:r>
            <a:r>
              <a:rPr lang="en" dirty="0" err="1"/>
              <a:t>Hackthon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Ability to deploy in any environment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7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3602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42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831" name="Google Shape;831;p4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832" name="Google Shape;832;p42"/>
          <p:cNvSpPr/>
          <p:nvPr/>
        </p:nvSpPr>
        <p:spPr>
          <a:xfrm>
            <a:off x="825300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STRENGTHS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solution consists of all the necessary step required for automation and has a good confidence score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4640100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WEAKNESSES</a:t>
            </a:r>
          </a:p>
          <a:p>
            <a:pPr algn="r">
              <a:buClr>
                <a:schemeClr val="dk1"/>
              </a:buClr>
              <a:buSzPts val="1100"/>
            </a:pPr>
            <a:r>
              <a:rPr lang="en-I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If we have to use the solution without cloud there would be significant dev efforts required and the performance KPIs will change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4" name="Google Shape;834;p42"/>
          <p:cNvSpPr/>
          <p:nvPr/>
        </p:nvSpPr>
        <p:spPr>
          <a:xfrm>
            <a:off x="825300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solution can be used to replace the ongoing manual efforts and reduce cost.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OPPORTUNITIES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5" name="Google Shape;835;p42"/>
          <p:cNvSpPr/>
          <p:nvPr/>
        </p:nvSpPr>
        <p:spPr>
          <a:xfrm>
            <a:off x="4656162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cloud dependency for fin-tech solution is what needs to be explored in terms of encryption and security.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THREATS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6" name="Google Shape;836;p42"/>
          <p:cNvSpPr/>
          <p:nvPr/>
        </p:nvSpPr>
        <p:spPr>
          <a:xfrm>
            <a:off x="344799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2"/>
          <p:cNvSpPr/>
          <p:nvPr/>
        </p:nvSpPr>
        <p:spPr>
          <a:xfrm rot="5400000">
            <a:off x="360050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2"/>
          <p:cNvSpPr/>
          <p:nvPr/>
        </p:nvSpPr>
        <p:spPr>
          <a:xfrm rot="10800000">
            <a:off x="360050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2"/>
          <p:cNvSpPr/>
          <p:nvPr/>
        </p:nvSpPr>
        <p:spPr>
          <a:xfrm rot="-5400000">
            <a:off x="344799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2"/>
          <p:cNvSpPr/>
          <p:nvPr/>
        </p:nvSpPr>
        <p:spPr>
          <a:xfrm>
            <a:off x="4010867" y="2189570"/>
            <a:ext cx="240363" cy="44992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S</a:t>
            </a:r>
          </a:p>
        </p:txBody>
      </p:sp>
      <p:sp>
        <p:nvSpPr>
          <p:cNvPr id="841" name="Google Shape;841;p42"/>
          <p:cNvSpPr/>
          <p:nvPr/>
        </p:nvSpPr>
        <p:spPr>
          <a:xfrm>
            <a:off x="4899094" y="2196322"/>
            <a:ext cx="347312" cy="4375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W</a:t>
            </a:r>
          </a:p>
        </p:txBody>
      </p:sp>
      <p:sp>
        <p:nvSpPr>
          <p:cNvPr id="842" name="Google Shape;842;p42"/>
          <p:cNvSpPr/>
          <p:nvPr/>
        </p:nvSpPr>
        <p:spPr>
          <a:xfrm>
            <a:off x="3980619" y="3157165"/>
            <a:ext cx="263590" cy="44992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O</a:t>
            </a:r>
          </a:p>
        </p:txBody>
      </p:sp>
      <p:sp>
        <p:nvSpPr>
          <p:cNvPr id="843" name="Google Shape;843;p42"/>
          <p:cNvSpPr/>
          <p:nvPr/>
        </p:nvSpPr>
        <p:spPr>
          <a:xfrm>
            <a:off x="4999021" y="3163916"/>
            <a:ext cx="228480" cy="4375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THANKS!</a:t>
            </a:r>
            <a:endParaRPr sz="10000"/>
          </a:p>
        </p:txBody>
      </p:sp>
      <p:sp>
        <p:nvSpPr>
          <p:cNvPr id="720" name="Google Shape;720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2097148"/>
            <a:ext cx="6593700" cy="214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can find me at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>
                <a:hlinkClick r:id="rId3"/>
              </a:rPr>
              <a:t>Email@s</a:t>
            </a:r>
            <a:r>
              <a:rPr lang="en" dirty="0">
                <a:hlinkClick r:id="rId3"/>
              </a:rPr>
              <a:t>ourabh.kumar.janghel@outlook.com</a:t>
            </a:r>
            <a:endParaRPr lang="en" dirty="0"/>
          </a:p>
          <a:p>
            <a:pPr marL="0" lvl="0" indent="0" algn="ctr">
              <a:buNone/>
            </a:pPr>
            <a:r>
              <a:rPr lang="en-IN" dirty="0" err="1"/>
              <a:t>LinkedIn@</a:t>
            </a:r>
            <a:r>
              <a:rPr lang="en-IN" dirty="0" err="1">
                <a:hlinkClick r:id="rId4"/>
              </a:rPr>
              <a:t>sourabhkumarjanghel</a:t>
            </a:r>
            <a:r>
              <a:rPr lang="en-IN" dirty="0"/>
              <a:t> </a:t>
            </a:r>
            <a:endParaRPr lang="en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721" name="Google Shape;721;p3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890" name="Google Shape;890;p44"/>
          <p:cNvGrpSpPr/>
          <p:nvPr/>
        </p:nvGrpSpPr>
        <p:grpSpPr>
          <a:xfrm>
            <a:off x="1517897" y="1537382"/>
            <a:ext cx="2964755" cy="2665372"/>
            <a:chOff x="3778727" y="4460423"/>
            <a:chExt cx="720160" cy="647438"/>
          </a:xfrm>
        </p:grpSpPr>
        <p:sp>
          <p:nvSpPr>
            <p:cNvPr id="891" name="Google Shape;891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MASKING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DB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WEB UPLOAD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EXTRACTION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OPTMIZATION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TRANSLATION</a:t>
              </a:r>
              <a:endParaRPr sz="1200" b="1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7" name="Google Shape;897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cxnSp>
        <p:nvCxnSpPr>
          <p:cNvPr id="898" name="Google Shape;898;p44"/>
          <p:cNvCxnSpPr/>
          <p:nvPr/>
        </p:nvCxnSpPr>
        <p:spPr>
          <a:xfrm>
            <a:off x="4417162" y="1978841"/>
            <a:ext cx="868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99" name="Google Shape;899;p44"/>
          <p:cNvSpPr txBox="1"/>
          <p:nvPr/>
        </p:nvSpPr>
        <p:spPr>
          <a:xfrm>
            <a:off x="5336163" y="1889926"/>
            <a:ext cx="2483302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web app to upload your cheques – </a:t>
            </a:r>
            <a:r>
              <a:rPr lang="e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View to Azure</a:t>
            </a:r>
            <a:endParaRPr sz="10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00" name="Google Shape;900;p44"/>
          <p:cNvCxnSpPr/>
          <p:nvPr/>
        </p:nvCxnSpPr>
        <p:spPr>
          <a:xfrm>
            <a:off x="4289248" y="2374581"/>
            <a:ext cx="9963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1" name="Google Shape;901;p44"/>
          <p:cNvSpPr txBox="1"/>
          <p:nvPr/>
        </p:nvSpPr>
        <p:spPr>
          <a:xfrm>
            <a:off x="5336163" y="2339908"/>
            <a:ext cx="2591702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Whitespace and DPI optimization before uploading and processing cheque –</a:t>
            </a:r>
            <a:r>
              <a:rPr lang="en-I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Bandwidth saving</a:t>
            </a:r>
          </a:p>
        </p:txBody>
      </p:sp>
      <p:cxnSp>
        <p:nvCxnSpPr>
          <p:cNvPr id="902" name="Google Shape;902;p44"/>
          <p:cNvCxnSpPr/>
          <p:nvPr/>
        </p:nvCxnSpPr>
        <p:spPr>
          <a:xfrm>
            <a:off x="4107472" y="2770320"/>
            <a:ext cx="1178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3" name="Google Shape;903;p44"/>
          <p:cNvSpPr txBox="1"/>
          <p:nvPr/>
        </p:nvSpPr>
        <p:spPr>
          <a:xfrm>
            <a:off x="5336116" y="2618365"/>
            <a:ext cx="2644666" cy="46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Extract the Cheque Entitles and </a:t>
            </a:r>
            <a:r>
              <a:rPr lang="en-I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create a structure response - </a:t>
            </a:r>
            <a:r>
              <a:rPr lang="en-I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Extraction of Information</a:t>
            </a:r>
            <a:endParaRPr sz="10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04" name="Google Shape;904;p44"/>
          <p:cNvCxnSpPr/>
          <p:nvPr/>
        </p:nvCxnSpPr>
        <p:spPr>
          <a:xfrm>
            <a:off x="3952627" y="3166039"/>
            <a:ext cx="1332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5" name="Google Shape;905;p44"/>
          <p:cNvSpPr txBox="1"/>
          <p:nvPr/>
        </p:nvSpPr>
        <p:spPr>
          <a:xfrm>
            <a:off x="5336117" y="3039420"/>
            <a:ext cx="2644666" cy="39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Detecting Language and converting the text to English.</a:t>
            </a:r>
            <a:r>
              <a:rPr lang="e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Translation to ENG</a:t>
            </a:r>
            <a:endParaRPr sz="10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06" name="Google Shape;906;p44"/>
          <p:cNvCxnSpPr/>
          <p:nvPr/>
        </p:nvCxnSpPr>
        <p:spPr>
          <a:xfrm>
            <a:off x="3784307" y="3561779"/>
            <a:ext cx="1501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7" name="Google Shape;907;p44"/>
          <p:cNvSpPr txBox="1"/>
          <p:nvPr/>
        </p:nvSpPr>
        <p:spPr>
          <a:xfrm>
            <a:off x="5339759" y="3459324"/>
            <a:ext cx="2641024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en-I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</a:t>
            </a:r>
            <a:r>
              <a:rPr lang="en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sking</a:t>
            </a: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the sensitive information in the cheque after process completion –</a:t>
            </a:r>
            <a:r>
              <a:rPr lang="e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Masking entities</a:t>
            </a:r>
            <a:endParaRPr sz="10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08" name="Google Shape;908;p44"/>
          <p:cNvCxnSpPr/>
          <p:nvPr/>
        </p:nvCxnSpPr>
        <p:spPr>
          <a:xfrm>
            <a:off x="3609269" y="3957498"/>
            <a:ext cx="16692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909" name="Google Shape;909;p44"/>
          <p:cNvSpPr txBox="1"/>
          <p:nvPr/>
        </p:nvSpPr>
        <p:spPr>
          <a:xfrm>
            <a:off x="5336116" y="3833984"/>
            <a:ext cx="2641023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the </a:t>
            </a:r>
            <a:r>
              <a:rPr lang="en" sz="10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</a:t>
            </a:r>
            <a:r>
              <a:rPr lang="en-I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</a:t>
            </a:r>
            <a:r>
              <a:rPr lang="en" sz="10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ted results to azure DB and integrate to downstream applications - </a:t>
            </a:r>
            <a:r>
              <a:rPr lang="en" sz="1000" b="1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Storing</a:t>
            </a:r>
            <a:endParaRPr sz="10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" name="Google Shape;549;p23">
            <a:extLst>
              <a:ext uri="{FF2B5EF4-FFF2-40B4-BE49-F238E27FC236}">
                <a16:creationId xmlns:a16="http://schemas.microsoft.com/office/drawing/2014/main" id="{135BBCD7-835D-504F-9DE7-D417BC993B90}"/>
              </a:ext>
            </a:extLst>
          </p:cNvPr>
          <p:cNvSpPr txBox="1">
            <a:spLocks/>
          </p:cNvSpPr>
          <p:nvPr/>
        </p:nvSpPr>
        <p:spPr>
          <a:xfrm>
            <a:off x="-1168945" y="198982"/>
            <a:ext cx="11118425" cy="89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IN" sz="4800" dirty="0">
                <a:solidFill>
                  <a:srgbClr val="28324A"/>
                </a:solidFill>
              </a:rPr>
              <a:t>THE </a:t>
            </a:r>
            <a:r>
              <a:rPr lang="en-IN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BIG</a:t>
            </a:r>
            <a:r>
              <a:rPr lang="en-IN" sz="4800" dirty="0">
                <a:solidFill>
                  <a:srgbClr val="28324A"/>
                </a:solidFill>
              </a:rPr>
              <a:t> IMPACT. </a:t>
            </a:r>
            <a:endParaRPr lang="en-IN" sz="4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9"/>
          <p:cNvSpPr txBox="1">
            <a:spLocks noGrp="1"/>
          </p:cNvSpPr>
          <p:nvPr>
            <p:ph type="title"/>
          </p:nvPr>
        </p:nvSpPr>
        <p:spPr>
          <a:xfrm>
            <a:off x="944031" y="228557"/>
            <a:ext cx="6996600" cy="920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dirty="0">
                <a:solidFill>
                  <a:srgbClr val="3C78D8"/>
                </a:solidFill>
              </a:rPr>
              <a:t>PROCESS</a:t>
            </a:r>
            <a:endParaRPr sz="3200" dirty="0"/>
          </a:p>
        </p:txBody>
      </p:sp>
      <p:sp>
        <p:nvSpPr>
          <p:cNvPr id="749" name="Google Shape;749;p3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50" name="Google Shape;750;p39"/>
          <p:cNvSpPr/>
          <p:nvPr/>
        </p:nvSpPr>
        <p:spPr>
          <a:xfrm>
            <a:off x="7735208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12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1" name="Google Shape;751;p39"/>
          <p:cNvSpPr/>
          <p:nvPr/>
        </p:nvSpPr>
        <p:spPr>
          <a:xfrm>
            <a:off x="7075124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11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2" name="Google Shape;752;p39"/>
          <p:cNvSpPr/>
          <p:nvPr/>
        </p:nvSpPr>
        <p:spPr>
          <a:xfrm>
            <a:off x="6415040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10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3" name="Google Shape;753;p39"/>
          <p:cNvSpPr/>
          <p:nvPr/>
        </p:nvSpPr>
        <p:spPr>
          <a:xfrm>
            <a:off x="5754956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9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4" name="Google Shape;754;p39"/>
          <p:cNvSpPr/>
          <p:nvPr/>
        </p:nvSpPr>
        <p:spPr>
          <a:xfrm>
            <a:off x="5094872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5" name="Google Shape;755;p39"/>
          <p:cNvSpPr/>
          <p:nvPr/>
        </p:nvSpPr>
        <p:spPr>
          <a:xfrm>
            <a:off x="4434788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7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6" name="Google Shape;756;p39"/>
          <p:cNvSpPr/>
          <p:nvPr/>
        </p:nvSpPr>
        <p:spPr>
          <a:xfrm>
            <a:off x="3774704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6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7" name="Google Shape;757;p39"/>
          <p:cNvSpPr/>
          <p:nvPr/>
        </p:nvSpPr>
        <p:spPr>
          <a:xfrm>
            <a:off x="3114619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8" name="Google Shape;758;p39"/>
          <p:cNvSpPr/>
          <p:nvPr/>
        </p:nvSpPr>
        <p:spPr>
          <a:xfrm>
            <a:off x="2454535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9" name="Google Shape;759;p39"/>
          <p:cNvSpPr/>
          <p:nvPr/>
        </p:nvSpPr>
        <p:spPr>
          <a:xfrm>
            <a:off x="1794451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0" name="Google Shape;760;p39"/>
          <p:cNvSpPr/>
          <p:nvPr/>
        </p:nvSpPr>
        <p:spPr>
          <a:xfrm>
            <a:off x="1134367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1" name="Google Shape;761;p39"/>
          <p:cNvSpPr/>
          <p:nvPr/>
        </p:nvSpPr>
        <p:spPr>
          <a:xfrm>
            <a:off x="474283" y="25273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r>
            <a:endParaRPr sz="10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2" name="Google Shape;762;p39"/>
          <p:cNvSpPr/>
          <p:nvPr/>
        </p:nvSpPr>
        <p:spPr>
          <a:xfrm>
            <a:off x="0" y="25273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763" name="Google Shape;763;p39"/>
          <p:cNvCxnSpPr/>
          <p:nvPr/>
        </p:nvCxnSpPr>
        <p:spPr>
          <a:xfrm rot="10800000">
            <a:off x="768923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64" name="Google Shape;764;p39"/>
          <p:cNvSpPr txBox="1"/>
          <p:nvPr/>
        </p:nvSpPr>
        <p:spPr>
          <a:xfrm>
            <a:off x="727900" y="149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document to website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65" name="Google Shape;765;p39"/>
          <p:cNvCxnSpPr/>
          <p:nvPr/>
        </p:nvCxnSpPr>
        <p:spPr>
          <a:xfrm rot="10800000">
            <a:off x="2090158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66" name="Google Shape;766;p39"/>
          <p:cNvSpPr txBox="1"/>
          <p:nvPr/>
        </p:nvSpPr>
        <p:spPr>
          <a:xfrm>
            <a:off x="2035833" y="1631281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to azure blob storage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67" name="Google Shape;767;p39"/>
          <p:cNvCxnSpPr/>
          <p:nvPr/>
        </p:nvCxnSpPr>
        <p:spPr>
          <a:xfrm rot="10800000">
            <a:off x="3411393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68" name="Google Shape;768;p39"/>
          <p:cNvSpPr txBox="1"/>
          <p:nvPr/>
        </p:nvSpPr>
        <p:spPr>
          <a:xfrm>
            <a:off x="3373384" y="149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Detect cheque Orientation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69" name="Google Shape;769;p39"/>
          <p:cNvCxnSpPr/>
          <p:nvPr/>
        </p:nvCxnSpPr>
        <p:spPr>
          <a:xfrm rot="10800000">
            <a:off x="4732628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70" name="Google Shape;770;p39"/>
          <p:cNvSpPr txBox="1"/>
          <p:nvPr/>
        </p:nvSpPr>
        <p:spPr>
          <a:xfrm>
            <a:off x="4696126" y="149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Categorize extracted data into entities, structured and unstructured data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71" name="Google Shape;771;p39"/>
          <p:cNvCxnSpPr/>
          <p:nvPr/>
        </p:nvCxnSpPr>
        <p:spPr>
          <a:xfrm rot="10800000">
            <a:off x="6053863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72" name="Google Shape;772;p39"/>
          <p:cNvSpPr txBox="1"/>
          <p:nvPr/>
        </p:nvSpPr>
        <p:spPr>
          <a:xfrm>
            <a:off x="6018868" y="149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Verify signature using the signature stored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73" name="Google Shape;773;p39"/>
          <p:cNvCxnSpPr/>
          <p:nvPr/>
        </p:nvCxnSpPr>
        <p:spPr>
          <a:xfrm rot="10800000">
            <a:off x="7375098" y="20533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74" name="Google Shape;774;p39"/>
          <p:cNvSpPr txBox="1"/>
          <p:nvPr/>
        </p:nvSpPr>
        <p:spPr>
          <a:xfrm>
            <a:off x="7341610" y="149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Mask Data for KYC’s identified documents</a:t>
            </a:r>
          </a:p>
        </p:txBody>
      </p:sp>
      <p:cxnSp>
        <p:nvCxnSpPr>
          <p:cNvPr id="775" name="Google Shape;775;p39"/>
          <p:cNvCxnSpPr/>
          <p:nvPr/>
        </p:nvCxnSpPr>
        <p:spPr>
          <a:xfrm rot="10800000">
            <a:off x="1439687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76" name="Google Shape;776;p39"/>
          <p:cNvSpPr txBox="1"/>
          <p:nvPr/>
        </p:nvSpPr>
        <p:spPr>
          <a:xfrm>
            <a:off x="1369548" y="34195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Identify document type (PDF/Image)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77" name="Google Shape;777;p39"/>
          <p:cNvCxnSpPr/>
          <p:nvPr/>
        </p:nvCxnSpPr>
        <p:spPr>
          <a:xfrm rot="10800000">
            <a:off x="2760922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78" name="Google Shape;778;p39"/>
          <p:cNvSpPr txBox="1"/>
          <p:nvPr/>
        </p:nvSpPr>
        <p:spPr>
          <a:xfrm>
            <a:off x="2721189" y="34386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Optimize image for white space and DPI with Qu</a:t>
            </a:r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</a:t>
            </a:r>
            <a:r>
              <a:rPr lang="e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ity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intact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79" name="Google Shape;779;p39"/>
          <p:cNvCxnSpPr/>
          <p:nvPr/>
        </p:nvCxnSpPr>
        <p:spPr>
          <a:xfrm rot="10800000">
            <a:off x="4082157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80" name="Google Shape;780;p39"/>
          <p:cNvSpPr txBox="1"/>
          <p:nvPr/>
        </p:nvSpPr>
        <p:spPr>
          <a:xfrm>
            <a:off x="4030339" y="34195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Extract data from Azure form recognizer either using the custom trained ones or a general one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81" name="Google Shape;781;p39"/>
          <p:cNvCxnSpPr/>
          <p:nvPr/>
        </p:nvCxnSpPr>
        <p:spPr>
          <a:xfrm rot="10800000">
            <a:off x="5403392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82" name="Google Shape;782;p39"/>
          <p:cNvSpPr txBox="1"/>
          <p:nvPr/>
        </p:nvSpPr>
        <p:spPr>
          <a:xfrm>
            <a:off x="5360735" y="34195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Identify signature using azure data extracted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83" name="Google Shape;783;p39"/>
          <p:cNvCxnSpPr/>
          <p:nvPr/>
        </p:nvCxnSpPr>
        <p:spPr>
          <a:xfrm rot="10800000">
            <a:off x="6724627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84" name="Google Shape;784;p39"/>
          <p:cNvSpPr txBox="1"/>
          <p:nvPr/>
        </p:nvSpPr>
        <p:spPr>
          <a:xfrm>
            <a:off x="6691131" y="34195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Translated text if require by detecting language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785" name="Google Shape;785;p39"/>
          <p:cNvCxnSpPr/>
          <p:nvPr/>
        </p:nvCxnSpPr>
        <p:spPr>
          <a:xfrm rot="10800000">
            <a:off x="8045862" y="28963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86" name="Google Shape;786;p39"/>
          <p:cNvSpPr txBox="1"/>
          <p:nvPr/>
        </p:nvSpPr>
        <p:spPr>
          <a:xfrm>
            <a:off x="8008073" y="34195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the JSON data created to Azure cosmos DB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High-level implementation / Solution diagram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2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670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0020A1-7C9A-C642-8F2F-3453FDA65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50" y="1348308"/>
            <a:ext cx="7594600" cy="36365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Tools, Technology Stack (including the APIs consumed), and framework details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3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692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42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dirty="0"/>
              <a:t>TECH STACK</a:t>
            </a:r>
            <a:r>
              <a:rPr lang="en" dirty="0"/>
              <a:t> ANALYSIS</a:t>
            </a:r>
            <a:endParaRPr dirty="0"/>
          </a:p>
        </p:txBody>
      </p:sp>
      <p:sp>
        <p:nvSpPr>
          <p:cNvPr id="831" name="Google Shape;831;p4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32" name="Google Shape;832;p42"/>
          <p:cNvSpPr/>
          <p:nvPr/>
        </p:nvSpPr>
        <p:spPr>
          <a:xfrm>
            <a:off x="825300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Tools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3.9</a:t>
            </a:r>
            <a:endParaRPr lang="en-IN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4656162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algn="r">
              <a:buClr>
                <a:schemeClr val="dk1"/>
              </a:buClr>
              <a:buSzPts val="1100"/>
            </a:pPr>
            <a:r>
              <a:rPr lang="en-I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APIs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App Service</a:t>
            </a:r>
          </a:p>
          <a:p>
            <a:pPr lvl="0" algn="r">
              <a:spcBef>
                <a:spcPts val="600"/>
              </a:spcBef>
              <a:spcAft>
                <a:spcPts val="600"/>
              </a:spcAft>
            </a:pPr>
            <a:r>
              <a:rPr lang="en-I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Form Recognizer</a:t>
            </a:r>
          </a:p>
          <a:p>
            <a:pPr lvl="0" algn="r">
              <a:spcBef>
                <a:spcPts val="600"/>
              </a:spcBef>
              <a:spcAft>
                <a:spcPts val="600"/>
              </a:spcAft>
            </a:pPr>
            <a:r>
              <a:rPr lang="en-I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Translator 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4" name="Google Shape;834;p42"/>
          <p:cNvSpPr/>
          <p:nvPr/>
        </p:nvSpPr>
        <p:spPr>
          <a:xfrm>
            <a:off x="825300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Containers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Cosmos DB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Storage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5" name="Google Shape;835;p42"/>
          <p:cNvSpPr/>
          <p:nvPr/>
        </p:nvSpPr>
        <p:spPr>
          <a:xfrm>
            <a:off x="4656162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Tensorflow</a:t>
            </a: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Torch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Framework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6" name="Google Shape;836;p42"/>
          <p:cNvSpPr/>
          <p:nvPr/>
        </p:nvSpPr>
        <p:spPr>
          <a:xfrm>
            <a:off x="344799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2"/>
          <p:cNvSpPr/>
          <p:nvPr/>
        </p:nvSpPr>
        <p:spPr>
          <a:xfrm rot="5400000">
            <a:off x="360050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2"/>
          <p:cNvSpPr/>
          <p:nvPr/>
        </p:nvSpPr>
        <p:spPr>
          <a:xfrm rot="10800000">
            <a:off x="360050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2"/>
          <p:cNvSpPr/>
          <p:nvPr/>
        </p:nvSpPr>
        <p:spPr>
          <a:xfrm rot="-5400000">
            <a:off x="344799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</TotalTime>
  <Words>954</Words>
  <Application>Microsoft Macintosh PowerPoint</Application>
  <PresentationFormat>On-screen Show (16:9)</PresentationFormat>
  <Paragraphs>219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Lato</vt:lpstr>
      <vt:lpstr>Source Sans Pro</vt:lpstr>
      <vt:lpstr>Calibri</vt:lpstr>
      <vt:lpstr>Oswald</vt:lpstr>
      <vt:lpstr>Arial</vt:lpstr>
      <vt:lpstr>Quince template</vt:lpstr>
      <vt:lpstr>1_Quince template</vt:lpstr>
      <vt:lpstr>BOB- MICROSOFT AUTOMATED CHEQUE PROCESSING  </vt:lpstr>
      <vt:lpstr>HELLO!</vt:lpstr>
      <vt:lpstr>Description Of Solution</vt:lpstr>
      <vt:lpstr>PowerPoint Presentation</vt:lpstr>
      <vt:lpstr>PROCESS</vt:lpstr>
      <vt:lpstr>Architecture</vt:lpstr>
      <vt:lpstr>PowerPoint Presentation</vt:lpstr>
      <vt:lpstr>Tech Stack</vt:lpstr>
      <vt:lpstr>TECH STACK ANALYSIS</vt:lpstr>
      <vt:lpstr>Algorithms</vt:lpstr>
      <vt:lpstr>USED Algorithms</vt:lpstr>
      <vt:lpstr>Video Demo</vt:lpstr>
      <vt:lpstr>Output</vt:lpstr>
      <vt:lpstr>A PICTURE IS WORTH A THOUSAND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Why the solution should be considered?</vt:lpstr>
      <vt:lpstr>Scaling</vt:lpstr>
      <vt:lpstr>The Solution Can be dockerised and deployed as a HTTP Azure function or a Web App in azure</vt:lpstr>
      <vt:lpstr>Deployment</vt:lpstr>
      <vt:lpstr>The Solution Can be dockerised and deployed in any hosting</vt:lpstr>
      <vt:lpstr>Building Efforts </vt:lpstr>
      <vt:lpstr>GANTT CHART</vt:lpstr>
      <vt:lpstr>Hard Questions &amp; Post Hackthon</vt:lpstr>
      <vt:lpstr>SWOT ANALYSIS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SBI - Image Document Optimization</dc:title>
  <cp:lastModifiedBy>Sourabh Janghel</cp:lastModifiedBy>
  <cp:revision>79</cp:revision>
  <dcterms:modified xsi:type="dcterms:W3CDTF">2022-11-06T08:53:55Z</dcterms:modified>
</cp:coreProperties>
</file>